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7" r:id="rId3"/>
    <p:sldId id="297" r:id="rId4"/>
    <p:sldId id="258" r:id="rId5"/>
    <p:sldId id="259" r:id="rId6"/>
    <p:sldId id="266" r:id="rId7"/>
    <p:sldId id="274" r:id="rId8"/>
    <p:sldId id="261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8" r:id="rId29"/>
    <p:sldId id="317" r:id="rId30"/>
    <p:sldId id="322" r:id="rId31"/>
    <p:sldId id="321" r:id="rId32"/>
    <p:sldId id="320" r:id="rId33"/>
    <p:sldId id="324" r:id="rId34"/>
    <p:sldId id="328" r:id="rId35"/>
    <p:sldId id="325" r:id="rId36"/>
    <p:sldId id="331" r:id="rId37"/>
    <p:sldId id="326" r:id="rId38"/>
    <p:sldId id="327" r:id="rId39"/>
    <p:sldId id="287" r:id="rId40"/>
    <p:sldId id="329" r:id="rId41"/>
    <p:sldId id="288" r:id="rId42"/>
    <p:sldId id="290" r:id="rId43"/>
    <p:sldId id="265" r:id="rId44"/>
    <p:sldId id="33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552" autoAdjust="0"/>
    <p:restoredTop sz="9466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6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9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2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68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35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60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64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27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30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0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1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0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75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2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79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9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7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3"/>
          </p:nvPr>
        </p:nvSpPr>
        <p:spPr>
          <a:xfrm>
            <a:off x="1176868" y="785794"/>
            <a:ext cx="6798730" cy="24288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Исследовательская работа         </a:t>
            </a:r>
          </a:p>
          <a:p>
            <a:pPr algn="ctr"/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Здоровое питание –забота о здоровье школьника          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76866" y="4214818"/>
            <a:ext cx="6798734" cy="1661049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МБОУ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Конзаводская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СОШ№2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Зимовниковского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Ростовской области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6798728" cy="45720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мнению диетологов наиболее важным значением является завтрак, который обязательно должен быть полноценным.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сожалению, многие обучающиеся убегают в школу , схватив на ходу бутерброд, булочку или, что еще хуже, какую-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сладость, а родители не придают этому большого значения, надеясь на школьный завтрак.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грубое нарушение режима, и оно сказывается не только на состоянии здоровья ребенка, но и снижает его работоспособность, затрудняет усвоение материала  в школе.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Завтрак обучающегося должен быть полноценным и обязательно содержать горячее блюдо.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Диаграмма 5"/>
          <p:cNvGraphicFramePr>
            <a:graphicFrameLocks/>
          </p:cNvGraphicFramePr>
          <p:nvPr/>
        </p:nvGraphicFramePr>
        <p:xfrm>
          <a:off x="857224" y="642918"/>
          <a:ext cx="7429552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6620830" imgH="4066384" progId="Excel.Sheet.8">
                  <p:embed/>
                </p:oleObj>
              </mc:Choice>
              <mc:Fallback>
                <p:oleObj r:id="rId3" imgW="6620830" imgH="4066384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642918"/>
                        <a:ext cx="7429552" cy="285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9" y="928670"/>
            <a:ext cx="6798728" cy="5143536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Лакомство не может быть основным блюдом. По мнению специалистов десерт лучше употребить на полдник.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Пища должна быть разнообразной и сбалансированной по белкам, жирам, углеводам, витаминам и минеральным веществам. Иначе – полнота, нарушение развития мозга, костей, мышц, других органов, нарушение иммунитета, трудности в обучении.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/>
        </p:nvGraphicFramePr>
        <p:xfrm>
          <a:off x="1428728" y="571480"/>
          <a:ext cx="6500858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6620830" imgH="4066384" progId="Excel.Sheet.8">
                  <p:embed/>
                </p:oleObj>
              </mc:Choice>
              <mc:Fallback>
                <p:oleObj r:id="rId3" imgW="6620830" imgH="4066384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571480"/>
                        <a:ext cx="6500858" cy="285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9" y="714356"/>
            <a:ext cx="6798728" cy="5214974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Холодный умеренный климат, в котором мы живём, требует горячей мясной объёмной пищи. Жидкая горячая пища – праздник для желудка, ведь регулярная перегрузка желудка тяжелой сухой пищей  вызовет преждевременные болезни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желудочно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кишечного тракта.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Древняя китайская мудрость гласит: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«Чаша супа в день и доктор никогда не приблизится к твоему дому!»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Диаграмма 5"/>
          <p:cNvGraphicFramePr>
            <a:graphicFrameLocks/>
          </p:cNvGraphicFramePr>
          <p:nvPr/>
        </p:nvGraphicFramePr>
        <p:xfrm>
          <a:off x="2786050" y="3714752"/>
          <a:ext cx="5500726" cy="23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6620830" imgH="4066384" progId="Excel.Sheet.8">
                  <p:embed/>
                </p:oleObj>
              </mc:Choice>
              <mc:Fallback>
                <p:oleObj r:id="rId3" imgW="6620830" imgH="4066384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3714752"/>
                        <a:ext cx="5500726" cy="2357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7181345" cy="542928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 приемов пищи должно быть не менее 4-5 раз в день, перерывы между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приемами пищи 3-3,5 часа, последний прием пищи должен быть не позднее, чем за 2 часа до сна. Обучающиеся, которые занимаются спортом, должны есть 5-6 раз в день. Перед сном хорошо сном хорошо выпить стакан кефира или молока.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Правильное питание напрямую связано  с результатами учёбы. Питание обучающихся имеет свои способности, так как в  школьный период происходит мощный рост организма обучающегося.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 Какова еда и питье- таково  и  житьё!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1714480" y="785794"/>
          <a:ext cx="5072098" cy="292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6626926" imgH="4066384" progId="Excel.Sheet.8">
                  <p:embed/>
                </p:oleObj>
              </mc:Choice>
              <mc:Fallback>
                <p:oleObj r:id="rId3" imgW="6626926" imgH="4066384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785794"/>
                        <a:ext cx="5072098" cy="2928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/>
        </p:nvGraphicFramePr>
        <p:xfrm>
          <a:off x="1285852" y="1643050"/>
          <a:ext cx="6958036" cy="4589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7346317" imgH="4060288" progId="Excel.Sheet.8">
                  <p:embed/>
                </p:oleObj>
              </mc:Choice>
              <mc:Fallback>
                <p:oleObj r:id="rId3" imgW="7346317" imgH="4060288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643050"/>
                        <a:ext cx="6958036" cy="45894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9" y="714357"/>
            <a:ext cx="6798728" cy="71437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Путешествие в мир правильного питания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dorovoe-pitani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8794" y="1428736"/>
            <a:ext cx="501833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9" y="571481"/>
            <a:ext cx="6798728" cy="7858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Здоровое питание – это питание сбалансированное.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правильного питания имеет вид пирамиды.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пирамида питания1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844675"/>
            <a:ext cx="5730875" cy="4106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9" y="714356"/>
            <a:ext cx="6798728" cy="36433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Первый уровень пищевой пирамиды-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ЗЕРНОВОЙ.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крупы(гречка, овсянка, неочищенный рис), которые содержат много витаминов А и Е, макароны из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твёрддых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сортов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пшеницы, хлеб.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Следующий уровень пирамиды создают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овощи и фрукты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Источником витамина С являются плоды  шиповника,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листовая зелень, красный перец, цитрусовые, квашенная капуста.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пирамида питания1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98"/>
          <a:stretch>
            <a:fillRect/>
          </a:stretch>
        </p:blipFill>
        <p:spPr>
          <a:xfrm>
            <a:off x="5786446" y="1785926"/>
            <a:ext cx="2571768" cy="1714512"/>
          </a:xfrm>
          <a:prstGeom prst="rect">
            <a:avLst/>
          </a:prstGeom>
        </p:spPr>
      </p:pic>
      <p:pic>
        <p:nvPicPr>
          <p:cNvPr id="5" name="Picture 6" descr="пирамида питания1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4429132"/>
            <a:ext cx="3452816" cy="168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6798728" cy="41834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Далее, следует уровень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белковых продуктов.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него входят  такие продукты, сыры, яйца. А вот сосиски, сардельки, варённые колбасы нужно есть с большой  осторожностью, так как жира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больше, чем самого мяса.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самом верху пирамиды находится уровень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жиросодержащих продуктов.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орехи, животные и растительные жиры, сладости, которые нужно употреблять  в умеренном количестве.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пирамида питания1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7" y="714356"/>
            <a:ext cx="4357718" cy="111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пирамида питания1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0364" y="4572008"/>
            <a:ext cx="4576774" cy="1224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9" y="928670"/>
            <a:ext cx="6798728" cy="384871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Белки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материал для строительства клеток.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элементы, служащие основой многих тканей нашего организма, не даром их называют «кирпичиками» тела. Они нужны, чтобы мы росли, развивались, чтобы были работоспособными, не поддавались болезням и могли сопротивляться им.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А ещё белки – это пища для мозга.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Чтобы вырасти ты мог,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В пище должен быть белок,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Он в яйце, конечно, есть,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В твороге его не счесть,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В молоке и мясе тоже,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Здесь белок тебе поможет.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71550" y="3705225"/>
            <a:ext cx="3168650" cy="2316163"/>
            <a:chOff x="612" y="2334"/>
            <a:chExt cx="1996" cy="1459"/>
          </a:xfrm>
        </p:grpSpPr>
        <p:pic>
          <p:nvPicPr>
            <p:cNvPr id="5" name="Picture 5" descr="16788_74683-700x500"/>
            <p:cNvPicPr>
              <a:picLocks noChangeAspect="1" noChangeArrowheads="1"/>
            </p:cNvPicPr>
            <p:nvPr/>
          </p:nvPicPr>
          <p:blipFill>
            <a:blip r:embed="rId2" cstate="email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334"/>
              <a:ext cx="1905" cy="1378"/>
            </a:xfrm>
            <a:prstGeom prst="rect">
              <a:avLst/>
            </a:prstGeom>
            <a:noFill/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64" y="3521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42984"/>
            <a:ext cx="6798735" cy="44291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«Человек состоит из того, что он ест и пьёт»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Народная мудрость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Проблемная ситуация -многие обучающиеся неверно представляют себе роль правильного питания в формировании здорового тела. Кроме того, меню, которое предлагает столовая нашей школы  не всегда учитывает желания самих обучающихся в выборе еды.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357818" y="3500438"/>
            <a:ext cx="2786082" cy="2000264"/>
          </a:xfrm>
          <a:custGeom>
            <a:avLst/>
            <a:gdLst>
              <a:gd name="connsiteX0" fmla="*/ 15240 w 2880360"/>
              <a:gd name="connsiteY0" fmla="*/ 1905000 h 1905000"/>
              <a:gd name="connsiteX1" fmla="*/ 2880360 w 2880360"/>
              <a:gd name="connsiteY1" fmla="*/ 228600 h 1905000"/>
              <a:gd name="connsiteX2" fmla="*/ 2880360 w 2880360"/>
              <a:gd name="connsiteY2" fmla="*/ 0 h 1905000"/>
              <a:gd name="connsiteX3" fmla="*/ 0 w 2880360"/>
              <a:gd name="connsiteY3" fmla="*/ 1661160 h 1905000"/>
              <a:gd name="connsiteX4" fmla="*/ 15240 w 2880360"/>
              <a:gd name="connsiteY4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1905000">
                <a:moveTo>
                  <a:pt x="15240" y="1905000"/>
                </a:moveTo>
                <a:lnTo>
                  <a:pt x="2880360" y="228600"/>
                </a:lnTo>
                <a:lnTo>
                  <a:pt x="2880360" y="0"/>
                </a:lnTo>
                <a:lnTo>
                  <a:pt x="0" y="1661160"/>
                </a:lnTo>
                <a:lnTo>
                  <a:pt x="15240" y="190500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1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9" y="714356"/>
            <a:ext cx="6798728" cy="4063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Углеводы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Составляют большую часть рациона питания и являются основным поставщиком энергии для организма. Углеводы поступают в организм с продуктами растительного происхождения- картофель, мука, крупа, овощи, фрукты, ягоды.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Все- все крупы-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Удивительная группа!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Нам в тепло и непогоду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Поставляют углеводы,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Нам клетчатку посылают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энергией питают.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igh-carbohydrate-foo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429000"/>
            <a:ext cx="3502030" cy="24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9" y="1000108"/>
            <a:ext cx="6798728" cy="377727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Жиры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продовольственные и топливные склады, но прежде всего , жиры строительный материал для мозга и нервной системы. Они способствуют выработке иммунитета. Жиры откладываются про запас, который используется при недостатке пищи в затратах энергии. Содержатся жиры в масле, орехах, сметане.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Жир, что в пище мы едим,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Очень нам необходим: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Сохранит температуру,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Повлияет на фигуру,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Защитит от холодов,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Шубой нам служить готов.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643438" y="3714752"/>
            <a:ext cx="3119437" cy="1716088"/>
            <a:chOff x="657" y="2523"/>
            <a:chExt cx="1875" cy="1036"/>
          </a:xfrm>
        </p:grpSpPr>
        <p:pic>
          <p:nvPicPr>
            <p:cNvPr id="5" name="Picture 6" descr="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5" y="2523"/>
              <a:ext cx="967" cy="967"/>
            </a:xfrm>
            <a:prstGeom prst="rect">
              <a:avLst/>
            </a:prstGeom>
            <a:noFill/>
          </p:spPr>
        </p:pic>
        <p:pic>
          <p:nvPicPr>
            <p:cNvPr id="6" name="Picture 7" descr="iCA4K1HCI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" y="2659"/>
              <a:ext cx="900" cy="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9" y="642918"/>
            <a:ext cx="6798728" cy="521497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Минеральные соли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Микроэлементы: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Железо- входит в состав гемоглобина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Калий- выводит воду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Натрий- задерживает воду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Кальций- участвует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фосфорообразовании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костей и зубной ткани.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Макроэлементы: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Йод- регулирует работу поджелудочной железы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Фтор- участвует в построении костей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Магний- участвует в синтезе белка.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Витамины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переводе это слово означает «носители жизни»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 витаминов жить нельзя!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Они – надёжные друзья!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mikroelements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FF2F7"/>
              </a:clrFrom>
              <a:clrTo>
                <a:srgbClr val="EFF2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357166"/>
            <a:ext cx="2763831" cy="2662240"/>
          </a:xfrm>
          <a:prstGeom prst="rect">
            <a:avLst/>
          </a:prstGeom>
          <a:noFill/>
        </p:spPr>
      </p:pic>
      <p:pic>
        <p:nvPicPr>
          <p:cNvPr id="5" name="Picture 4" descr="витамин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357562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9" y="1000108"/>
            <a:ext cx="6798728" cy="40719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Вода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Вода не является продуктом питания, тем не менее составляет до 60%от общей массы человеческого организма. Индивидуальная норма воды-40мл на 1 кг веса человека. Обучающемуся ежедневно нужно потреблять до 1,5 л воды. Из общего количества потребляемой жидкости на долю чистой воды приходится 1 л, она поступает с питьевой водой и напитками, остальное количество поступает с пищей и образуется в самом организме.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здоровья хороша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Очень чистая вода.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Далеко ходить не надо,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Ведь она с тобою рядом!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apa_02_5c7b3e01f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714752"/>
            <a:ext cx="2771775" cy="234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714357"/>
            <a:ext cx="6798736" cy="5220776"/>
          </a:xfrm>
        </p:spPr>
        <p:txBody>
          <a:bodyPr/>
          <a:lstStyle/>
          <a:p>
            <a:pPr>
              <a:buNone/>
            </a:pP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«Золотые» правила питания</a:t>
            </a:r>
          </a:p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Подведем теперь итог:                                                   ВИТАМИНЫ просто чудо</a:t>
            </a:r>
          </a:p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 расти – нужен </a:t>
            </a:r>
            <a:r>
              <a:rPr lang="ru-RU" sz="1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                                      Сколько радости несут.</a:t>
            </a:r>
          </a:p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защиты и тепла                                                       Все болезни и простуды</a:t>
            </a:r>
          </a:p>
          <a:p>
            <a:pPr>
              <a:buFontTx/>
              <a:buNone/>
            </a:pPr>
            <a:r>
              <a:rPr lang="ru-RU" sz="1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ЖИР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природа создала.                                                  Перед нами отведут.</a:t>
            </a:r>
          </a:p>
          <a:p>
            <a:pPr>
              <a:buFontTx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будильник без завода                                           Скажем вам без хвастовства</a:t>
            </a:r>
          </a:p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пойдет ни так, ни сяк,                                           Истину простую</a:t>
            </a:r>
          </a:p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и мы без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УГЛЕВОДОВ                                        МИНЕРАЛЬНЫЕ ВЕЩЕСТВА</a:t>
            </a:r>
          </a:p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обходимся никак.                                                   Играют роль большую.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И поэтому всегда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Для нашего здоровья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Полноценная еда-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Важнейшее условие!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сканирование00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286256"/>
            <a:ext cx="292895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76338" y="785813"/>
            <a:ext cx="6799262" cy="5149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Как    же    попадают    в наш с вами   организм   необходимые  для роста и развития питательные    вещества?   Конечно же   во   время   еды,  с  продуктами   питания.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По   большому мнению    медиков  и   специалистов   по   правильному   питанию  в рационе   маленького   человека,  приобщающегося   к  знаниям,   обязательно должны   присутствовать   продукты   которые    поддерживают   умственную работоспособность, нервную  систему, зрение  и  физическую активность.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Для  поддержания 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умственной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и физической активности нашего с вами организма необходимы:   яйца,   рыба,   свинина,  сливочное масло,  печень,  овсянка,  рис, нежирный творог, шоколад, чай с сахаром.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Бодрость и активность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нашему с вами организму  придадут различные каши,  мёд,  сладкие ягоды и фрукты.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глаз ребенка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будут очень полезны морковь, щавель, красный перец, яблоки, помидоры, абрикосы, рыбий жир.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Нервную систему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нашего организма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поддержат: мясо птицы,  нежирная говядина,  креветки, твердый сыр.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785795"/>
            <a:ext cx="6798736" cy="5149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5" descr="полезные продукт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785794"/>
            <a:ext cx="2339975" cy="15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ры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714356"/>
            <a:ext cx="2303462" cy="16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белк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445592" cy="171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0" descr="котлет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285860"/>
            <a:ext cx="17272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7" descr="банан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000372"/>
            <a:ext cx="1508129" cy="118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яйцо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467260"/>
            <a:ext cx="2357454" cy="189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3" descr="витамины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9" y="4437063"/>
            <a:ext cx="2201890" cy="184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6" descr="углеводы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4357694"/>
            <a:ext cx="221457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8" descr="малина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786322"/>
            <a:ext cx="1277938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785795"/>
            <a:ext cx="6798736" cy="5149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НЕТ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вредные продукты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928670"/>
            <a:ext cx="2843212" cy="230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вредные продукт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836613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Сникерс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1428736"/>
            <a:ext cx="1152525" cy="1152525"/>
          </a:xfrm>
          <a:prstGeom prst="rect">
            <a:avLst/>
          </a:prstGeom>
          <a:noFill/>
        </p:spPr>
      </p:pic>
      <p:pic>
        <p:nvPicPr>
          <p:cNvPr id="7" name="Picture 11" descr="тор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929066"/>
            <a:ext cx="2447925" cy="219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колбас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643314"/>
            <a:ext cx="2484437" cy="248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Пепс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643314"/>
            <a:ext cx="790576" cy="2214578"/>
          </a:xfrm>
          <a:prstGeom prst="rect">
            <a:avLst/>
          </a:prstGeom>
          <a:noFill/>
        </p:spPr>
      </p:pic>
      <p:pic>
        <p:nvPicPr>
          <p:cNvPr id="11" name="Picture 9" descr="Фант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429000"/>
            <a:ext cx="1439862" cy="2082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785795"/>
            <a:ext cx="6798736" cy="5149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МЕНЮ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Школьной столовой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G_97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3429000"/>
            <a:ext cx="3357586" cy="2643206"/>
          </a:xfrm>
          <a:prstGeom prst="rect">
            <a:avLst/>
          </a:prstGeom>
        </p:spPr>
      </p:pic>
      <p:pic>
        <p:nvPicPr>
          <p:cNvPr id="23" name="Рисунок 22" descr="IMG_97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786058"/>
            <a:ext cx="3714776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857233"/>
            <a:ext cx="6798736" cy="507790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МЕНЮ нашей школьной столовой </a:t>
            </a:r>
          </a:p>
          <a:p>
            <a:pPr fontAlgn="base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Комплексный обед 1 день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1767398"/>
          <a:ext cx="6262710" cy="4159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50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   День   понедельник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Наименования блюда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Объём</a:t>
                      </a:r>
                      <a:r>
                        <a:rPr lang="ru-RU" baseline="0" dirty="0" smtClean="0"/>
                        <a:t> порции(г)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724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Суп картофельный с макаронными изделиями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659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 отварной с овощами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31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Икра кабачковая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504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Хлеб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пшен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./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ржан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40/20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431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Чай с сахаром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458536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Проблема нашего проекта: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желание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 это основа нашего проекта.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-узнать какие продукты питания выбирают обучающиеся нашей школы на завтрак, обед, ужин.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-изучить меню нашей школьной  столовой. которое рекомендуют.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-познакомиться с различными способами познания нового материала.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-овладение первичными навыками поисково-исследовательской деятельности.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857232"/>
            <a:ext cx="6798736" cy="507790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Комплексный обед 2 день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142984"/>
          <a:ext cx="7572427" cy="485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6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2   День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Наименования блюда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порции(г)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Суп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бобовыми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(горох)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Окорочок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жаренный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3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Каша гречневая</a:t>
                      </a:r>
                    </a:p>
                    <a:p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Салат из свежей капусты и моркови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Хлеб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пшен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./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ржан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40/20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Компот из сухофруктов с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«С»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857233"/>
            <a:ext cx="6798736" cy="507790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Комплексный обед 3 день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1" y="1428736"/>
          <a:ext cx="7143798" cy="371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1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980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  .День </a:t>
                      </a:r>
                      <a:r>
                        <a:rPr lang="ru-RU" sz="1400" b="1" baseline="0" dirty="0" smtClean="0"/>
                        <a:t> среда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Наименования блюда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Объём</a:t>
                      </a:r>
                      <a:r>
                        <a:rPr lang="ru-RU" baseline="0" dirty="0" smtClean="0"/>
                        <a:t> порции(г)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959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Суп</a:t>
                      </a:r>
                      <a:r>
                        <a:rPr lang="ru-RU" baseline="0" dirty="0" smtClean="0"/>
                        <a:t> с клёцками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431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Рагу</a:t>
                      </a:r>
                      <a:r>
                        <a:rPr lang="ru-RU" baseline="0" dirty="0" smtClean="0"/>
                        <a:t> из птицы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33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Свекла отварная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512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Хлеб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пшен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./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ржан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40/20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033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Сок фруктовый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857233"/>
            <a:ext cx="6798736" cy="507790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fontAlgn="base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Комплексный обед 4 день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5" y="1767398"/>
          <a:ext cx="6405585" cy="4159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50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</a:t>
                      </a:r>
                      <a:r>
                        <a:rPr lang="ru-RU" sz="1400" b="1" baseline="0" dirty="0" smtClean="0"/>
                        <a:t>    </a:t>
                      </a:r>
                      <a:r>
                        <a:rPr lang="ru-RU" sz="1400" b="1" dirty="0" smtClean="0"/>
                        <a:t>.День</a:t>
                      </a:r>
                      <a:r>
                        <a:rPr lang="ru-RU" sz="1400" b="1" baseline="0" dirty="0" smtClean="0"/>
                        <a:t>  четверг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Наименования блюда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Объём</a:t>
                      </a:r>
                      <a:r>
                        <a:rPr lang="ru-RU" baseline="0" dirty="0" smtClean="0"/>
                        <a:t> порции(г)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724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Суп картофельный с макаронными изделиями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659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 отварной с овощами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31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Икра кабачковая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504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Хлеб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пшен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./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ржан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40/20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431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Чай с сахаром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857233"/>
            <a:ext cx="6798736" cy="507790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fontAlgn="base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Комплексный обед 5 день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5" y="1767398"/>
          <a:ext cx="6405585" cy="421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802"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5   </a:t>
                      </a:r>
                      <a:r>
                        <a:rPr lang="ru-RU" sz="1400" b="1" dirty="0" smtClean="0"/>
                        <a:t>.День</a:t>
                      </a:r>
                      <a:r>
                        <a:rPr lang="ru-RU" sz="1400" b="1" baseline="0" dirty="0" smtClean="0"/>
                        <a:t>  пятница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Наименования блюда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Объём</a:t>
                      </a:r>
                      <a:r>
                        <a:rPr lang="ru-RU" baseline="0" dirty="0" smtClean="0"/>
                        <a:t> порции(г)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1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Суп полевой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51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Тефтели мясные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387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Картофельное</a:t>
                      </a:r>
                      <a:r>
                        <a:rPr lang="ru-RU" baseline="0" dirty="0" smtClean="0"/>
                        <a:t> пюре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Салат из моркови с яблоками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72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Хлеб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пшен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./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ржан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40/20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03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Чай с лимоном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97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714356"/>
            <a:ext cx="3619140" cy="2732215"/>
          </a:xfrm>
          <a:prstGeom prst="rect">
            <a:avLst/>
          </a:prstGeom>
        </p:spPr>
      </p:pic>
      <p:pic>
        <p:nvPicPr>
          <p:cNvPr id="7" name="Рисунок 6" descr="IMG_96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857232"/>
            <a:ext cx="3360000" cy="2520000"/>
          </a:xfrm>
          <a:prstGeom prst="rect">
            <a:avLst/>
          </a:prstGeom>
        </p:spPr>
      </p:pic>
      <p:pic>
        <p:nvPicPr>
          <p:cNvPr id="10" name="Рисунок 9" descr="IMG_969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3714752"/>
            <a:ext cx="3552000" cy="2500330"/>
          </a:xfrm>
          <a:prstGeom prst="rect">
            <a:avLst/>
          </a:prstGeom>
        </p:spPr>
      </p:pic>
      <p:pic>
        <p:nvPicPr>
          <p:cNvPr id="33795" name="Picture 3" descr="G:\P10803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643314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76338" y="785813"/>
            <a:ext cx="6799262" cy="5149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Памятка для родителей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Некоторые правила здорового питания детей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</a:rPr>
              <a:t>Питание должно быть максимально разнообразным.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</a:rPr>
              <a:t>Есть следует 4-5 раз в течение дня, желательно в одно и тоже время.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</a:rPr>
              <a:t>При каждом приеме пищи следует употреблять продукты, содержащие клетчатку, такие как хлеб, крупяные и макаронные изделия, рис, картофель, овощи, фрукты.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</a:rPr>
              <a:t>Ежедневно в рационе должны быть молоко и молочнокислые продукты. Минимум 2 раза в неделю необходимо есть натуральный творог.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</a:rPr>
              <a:t>Рекомендуется ограничить количество употребляемой соли.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</a:rPr>
              <a:t>Исключить из питания жгучие и острые специи, уксус, майонез, кетчуп.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</a:rPr>
              <a:t>Ограничить употребление сахара, кондитерских изделий, сладких, особенно газированных напитков.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</a:rPr>
              <a:t>Следует отдавать предпочтение блюдам, приготовленных на пару, отваренных, запеченным кулинарным изделиям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P10704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3786214" cy="2867028"/>
          </a:xfrm>
          <a:prstGeom prst="rect">
            <a:avLst/>
          </a:prstGeom>
          <a:noFill/>
        </p:spPr>
      </p:pic>
      <p:pic>
        <p:nvPicPr>
          <p:cNvPr id="33794" name="Picture 2" descr="F:\P10704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3714776" cy="3143272"/>
          </a:xfrm>
          <a:prstGeom prst="rect">
            <a:avLst/>
          </a:prstGeom>
          <a:noFill/>
        </p:spPr>
      </p:pic>
      <p:pic>
        <p:nvPicPr>
          <p:cNvPr id="33795" name="Picture 3" descr="F:\P10806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357562"/>
            <a:ext cx="4643470" cy="3081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928671"/>
            <a:ext cx="6798736" cy="500646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Памятка</a:t>
            </a:r>
          </a:p>
          <a:p>
            <a:pPr marL="609600" indent="-609600">
              <a:buFontTx/>
              <a:buAutoNum type="arabicPeriod"/>
            </a:pPr>
            <a:r>
              <a:rPr lang="ru-RU" sz="3200" dirty="0" smtClean="0">
                <a:latin typeface="Times New Roman" pitchFamily="18" charset="0"/>
              </a:rPr>
              <a:t>Мой руки перед едой, а не размазывай грязь по ладошкам!</a:t>
            </a:r>
          </a:p>
          <a:p>
            <a:pPr marL="609600" indent="-609600">
              <a:buFontTx/>
              <a:buAutoNum type="arabicPeriod"/>
            </a:pPr>
            <a:r>
              <a:rPr lang="ru-RU" sz="3200" dirty="0" smtClean="0">
                <a:latin typeface="Times New Roman" pitchFamily="18" charset="0"/>
              </a:rPr>
              <a:t>Следи за тем, чтобы родители мыли фрукты и овощи перед употреблением! Овощи и фрукты – полезные продукты!</a:t>
            </a:r>
          </a:p>
          <a:p>
            <a:pPr marL="609600" indent="-609600">
              <a:buFontTx/>
              <a:buAutoNum type="arabicPeriod"/>
            </a:pPr>
            <a:r>
              <a:rPr lang="ru-RU" sz="3200" dirty="0" smtClean="0">
                <a:latin typeface="Times New Roman" pitchFamily="18" charset="0"/>
              </a:rPr>
              <a:t>Не наедайся перед сном!</a:t>
            </a:r>
          </a:p>
          <a:p>
            <a:pPr marL="609600" indent="-609600">
              <a:buFontTx/>
              <a:buAutoNum type="arabicPeriod"/>
            </a:pPr>
            <a:r>
              <a:rPr lang="ru-RU" sz="3200" dirty="0" smtClean="0">
                <a:latin typeface="Times New Roman" pitchFamily="18" charset="0"/>
              </a:rPr>
              <a:t>Твоя еда должна быть разнообразной. Сладостей тысячи, а здоровье одно!</a:t>
            </a:r>
          </a:p>
          <a:p>
            <a:pPr marL="609600" indent="-609600">
              <a:buFontTx/>
              <a:buAutoNum type="arabicPeriod"/>
            </a:pPr>
            <a:r>
              <a:rPr lang="ru-RU" sz="3200" dirty="0" smtClean="0">
                <a:latin typeface="Times New Roman" pitchFamily="18" charset="0"/>
              </a:rPr>
              <a:t>Еда должна быть максимально натуральной!</a:t>
            </a:r>
          </a:p>
          <a:p>
            <a:pPr marL="609600" indent="-609600">
              <a:buFontTx/>
              <a:buAutoNum type="arabicPeriod"/>
            </a:pPr>
            <a:r>
              <a:rPr lang="ru-RU" sz="3200" dirty="0" smtClean="0">
                <a:latin typeface="Times New Roman" pitchFamily="18" charset="0"/>
              </a:rPr>
              <a:t>В день нужно кушать примерно 5 раз, но понемногу: сытный завтрак и обед, полдник и ужин.</a:t>
            </a:r>
          </a:p>
          <a:p>
            <a:pPr marL="609600" indent="-609600">
              <a:buFontTx/>
              <a:buAutoNum type="arabicPeriod"/>
            </a:pPr>
            <a:r>
              <a:rPr lang="ru-RU" sz="3200" dirty="0" smtClean="0">
                <a:latin typeface="Times New Roman" pitchFamily="18" charset="0"/>
              </a:rPr>
              <a:t>Если хочешь быть бодрым и сильным, веди активный образ жизни, а не валяйся на диване после обеда!</a:t>
            </a: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928670"/>
            <a:ext cx="6798736" cy="52149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Выводы по проекту</a:t>
            </a:r>
          </a:p>
          <a:p>
            <a:pPr marL="342900" indent="-3429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над проектом позволяет нам сделать следующие выводы:</a:t>
            </a:r>
          </a:p>
          <a:p>
            <a:pPr eaLnBrk="0" hangingPunct="0"/>
            <a:endParaRPr lang="ru-RU" sz="1600" dirty="0" smtClean="0"/>
          </a:p>
          <a:p>
            <a:pPr marL="342900" indent="-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1.Обучающиеся 4 и 6 –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классов понимают, как важно правильно</a:t>
            </a:r>
          </a:p>
          <a:p>
            <a:pPr marL="342900" indent="-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питаться, но не все знают, как это делать.</a:t>
            </a:r>
          </a:p>
          <a:p>
            <a:pPr marL="342900" indent="-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2.Многие родители обучающихся 4 и 6 –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классов не понимают важности первого утреннего завтрака  для ребенка перед школой.</a:t>
            </a:r>
          </a:p>
          <a:p>
            <a:pPr marL="342900" indent="-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3.В школьной столовой присутствуют блюда, которые  обучающиеся совсем не едят , и все идет на выброс (некоторые блюда можно заменить на равнозначные, но с учетом пожеланий обучающихся) .</a:t>
            </a:r>
          </a:p>
          <a:p>
            <a:pPr marL="342900" indent="-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4.Полученные в ходе работы над проектом материалы  (печатную работу, презентацию, памятки) важно донести до обучающихся и их родителей, Как известно, кто владеет информацией, тот владеет ситуацией.</a:t>
            </a:r>
          </a:p>
          <a:p>
            <a:pPr marL="342900" indent="-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5.Проект позволил сделать еще один вывод: мы то, что едим .</a:t>
            </a:r>
          </a:p>
          <a:p>
            <a:pPr marL="342900" indent="-342900">
              <a:buAutoNum type="arabicPeriod" startAt="3"/>
            </a:pPr>
            <a:endParaRPr lang="ru-RU" sz="1600" dirty="0" smtClean="0"/>
          </a:p>
          <a:p>
            <a:pPr marL="342900" indent="-342900">
              <a:buAutoNum type="arabicPeriod" startAt="3"/>
            </a:pPr>
            <a:endParaRPr lang="ru-RU" sz="1600" dirty="0" smtClean="0"/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АРГАРИТА\Desktop\проект\фото\12-03-2017_15-13-05\avTUgmybDB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671517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6864" cy="63093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Цель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Представить свои исследования в виде примерного меню, составленного на основе пожеланий обучающихся и с учетом требований САНПИН, а также памятки – рекомендации для родителей при организации питания школьников дома.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-Изучить литературный материал с позиции поставленной цели.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-Изучить необходимый справочный материал и рекомендательную литературу по теме.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-Связать прочитанный материал с социальным опытом и жизненными наблюдениями обучающихся.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-Провести анкетирование обучающихся 4 и 6-х  классов по проблеме питания.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-Провести анализ набранного материала, систематизировать его.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-Разработать меню и памятки для родителей.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E97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857232"/>
            <a:ext cx="5286412" cy="2884482"/>
          </a:xfrm>
          <a:prstGeom prst="rect">
            <a:avLst/>
          </a:prstGeom>
        </p:spPr>
      </p:pic>
      <p:pic>
        <p:nvPicPr>
          <p:cNvPr id="11" name="Рисунок 10" descr="IMG_E97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3571876"/>
            <a:ext cx="5214974" cy="2648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OCDE63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714356"/>
            <a:ext cx="2943361" cy="3000396"/>
          </a:xfrm>
          <a:prstGeom prst="rect">
            <a:avLst/>
          </a:prstGeom>
        </p:spPr>
      </p:pic>
      <p:pic>
        <p:nvPicPr>
          <p:cNvPr id="9" name="Рисунок 8" descr="TIIZ64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428736"/>
            <a:ext cx="3213698" cy="3312000"/>
          </a:xfrm>
          <a:prstGeom prst="rect">
            <a:avLst/>
          </a:prstGeom>
        </p:spPr>
      </p:pic>
      <p:pic>
        <p:nvPicPr>
          <p:cNvPr id="13" name="Рисунок 12" descr="AKLDE87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3714752"/>
            <a:ext cx="392909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МАРГАРИТА\Desktop\проект\фото\12-03-2017_15-13-05\ifYZ5KsVFbY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785794"/>
            <a:ext cx="75009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83865" y="62330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3794" name="Picture 2" descr="C:\Users\User\Desktop\фотки с айфона\3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1285860"/>
            <a:ext cx="2000264" cy="1677356"/>
          </a:xfrm>
          <a:prstGeom prst="rect">
            <a:avLst/>
          </a:prstGeom>
          <a:noFill/>
        </p:spPr>
      </p:pic>
      <p:pic>
        <p:nvPicPr>
          <p:cNvPr id="33795" name="Picture 3" descr="C:\Users\User\Desktop\фотки с айфона\IMG_31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571480"/>
            <a:ext cx="1509182" cy="2000264"/>
          </a:xfrm>
          <a:prstGeom prst="rect">
            <a:avLst/>
          </a:prstGeom>
          <a:noFill/>
        </p:spPr>
      </p:pic>
      <p:pic>
        <p:nvPicPr>
          <p:cNvPr id="10" name="Picture 3" descr="C:\Users\ДоМ\Desktop\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216126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Documents and Settings\User\Рабочий стол\Фото\IMG_134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642918"/>
            <a:ext cx="1606433" cy="3071834"/>
          </a:xfrm>
          <a:prstGeom prst="rect">
            <a:avLst/>
          </a:prstGeom>
          <a:noFill/>
        </p:spPr>
      </p:pic>
      <p:pic>
        <p:nvPicPr>
          <p:cNvPr id="3" name="Picture 3" descr="C:\Documents and Settings\User\Рабочий стол\Фото\IMG_13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6369" y="3905352"/>
            <a:ext cx="2770470" cy="1857388"/>
          </a:xfrm>
          <a:prstGeom prst="rect">
            <a:avLst/>
          </a:prstGeom>
          <a:noFill/>
        </p:spPr>
      </p:pic>
      <p:pic>
        <p:nvPicPr>
          <p:cNvPr id="33796" name="Picture 4" descr="C:\Documents and Settings\User\Рабочий стол\Фото\IMG_20171213_09111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3429000"/>
            <a:ext cx="1000108" cy="1285867"/>
          </a:xfrm>
          <a:prstGeom prst="rect">
            <a:avLst/>
          </a:prstGeom>
          <a:noFill/>
        </p:spPr>
      </p:pic>
      <p:pic>
        <p:nvPicPr>
          <p:cNvPr id="33797" name="Picture 5" descr="C:\Documents and Settings\User\Рабочий стол\Фото\IMG_20171212_10035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3929066"/>
            <a:ext cx="1428760" cy="2157190"/>
          </a:xfrm>
          <a:prstGeom prst="rect">
            <a:avLst/>
          </a:prstGeom>
          <a:noFill/>
        </p:spPr>
      </p:pic>
      <p:pic>
        <p:nvPicPr>
          <p:cNvPr id="33798" name="Picture 6" descr="C:\Documents and Settings\User\Рабочий стол\Фото\IMG_20171213_09081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000504"/>
            <a:ext cx="1857388" cy="1957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5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Сведения об авторах: </a:t>
            </a:r>
          </a:p>
          <a:p>
            <a:pPr algn="ctr">
              <a:buNone/>
            </a:pPr>
            <a:r>
              <a:rPr lang="ru-RU" dirty="0" smtClean="0"/>
              <a:t>Обучающиеся: Пожидаева Ева 4 класс</a:t>
            </a:r>
          </a:p>
          <a:p>
            <a:pPr algn="ctr">
              <a:buNone/>
            </a:pPr>
            <a:r>
              <a:rPr lang="ru-RU" dirty="0" smtClean="0"/>
              <a:t>и  </a:t>
            </a:r>
            <a:r>
              <a:rPr lang="ru-RU" dirty="0" err="1" smtClean="0"/>
              <a:t>Рудометкина</a:t>
            </a:r>
            <a:r>
              <a:rPr lang="ru-RU" dirty="0" smtClean="0"/>
              <a:t> Татьяна </a:t>
            </a:r>
            <a:r>
              <a:rPr lang="ru-RU" smtClean="0"/>
              <a:t>6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3" cy="576063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«Забота о здоровье- это важнейший труд воспитателя. От жизнерадостности, бодрости детей зависит их духовная жизнь, мировоззрение, умственное развитие, прочность знаний и вера в свои силы».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В.А.Сухомлинский.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Прославленный советский педагог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ull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714356"/>
            <a:ext cx="214314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77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50900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 работы нашего проекта: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Постановка проблемы.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Обозначение целей, задач проекта.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Первичный сбор информации по теме.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консультации с родителями по работе над проектом.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анкетирования обучающихся 4 и 6-х  классов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714357"/>
            <a:ext cx="6798734" cy="55007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работы: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-узнать, знакомы ли обучающиеся с правилами здорового питания, которое является залогом здоровой и успешной жизни человека.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-сформировать правильное отношение к своему здоровью через понятие здорового питания.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этого мы провели опрос среди обучающихся 4-го и 6-го  классов  нашей школы.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76868" y="785794"/>
            <a:ext cx="6798730" cy="4851987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«Отношение обучающихся к ценностям здорового образа жизни и питания»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1.Что ты ешь на завтрак дома перед уходом в школу?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-кашу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-творожок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-молоко с хлопьями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-бутерброд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-ничего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2.Какой пище ты отдаёшь предпочтение?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-всухомятку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-горячее блюдо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-лакомство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7046935" cy="542928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3.Ешь ли ты на обед горячий суп?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-да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-нет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4.Сколько раз в день ты ешь?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а)завтрак домашний       07.00-07.30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школьный завтрак       10.00-10.30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обед                               13.30-14.00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полдник                        16.00-16.30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ужин                             19.00-20.00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б)школьный завтрак   10.00-10.30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обед                              13.30-14.00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ужин                             20.30-21.00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5.Какое твоё любимое блюдо?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завтрак   -----------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обед   ---------------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6.Какой твой любимый фрукт?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_______________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7.Что влияет на сохранение здоровья?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Выбери несколько высказываний: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-регулярные занятия физкультурой и спортом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-соблюдение режима дня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-лечиться у врача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-правильно питаться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-высыпаться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-пить чистую воду, а не газировку, сок,  компот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4260</TotalTime>
  <Words>932</Words>
  <Application>Microsoft Office PowerPoint</Application>
  <PresentationFormat>Экран (4:3)</PresentationFormat>
  <Paragraphs>201</Paragraphs>
  <Slides>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Garamond</vt:lpstr>
      <vt:lpstr>Times New Roman</vt:lpstr>
      <vt:lpstr>Organic</vt:lpstr>
      <vt:lpstr>Лист Microsoft Excel 97-2003</vt:lpstr>
      <vt:lpstr>Презентация PowerPoint</vt:lpstr>
      <vt:lpstr>«Человек состоит из того, что он ест и пьёт» Народная мудрость Проблемная ситуация -многие обучающиеся неверно представляют себе роль правильного питания в формировании здорового тела. Кроме того, меню, которое предлагает столовая нашей школы  не всегда учитывает желания самих обучающихся в выборе еды.  </vt:lpstr>
      <vt:lpstr>Проблема нашего проекта:  желание - это основа нашего проекта. -узнать какие продукты питания выбирают обучающиеся нашей школы на завтрак, обед, ужин. -изучить меню нашей школьной  столовой. которое рекомендуют. -познакомиться с различными способами познания нового материала. -овладение первичными навыками поисково-исследовательской деятельности.  </vt:lpstr>
      <vt:lpstr>  Цель проекта: Представить свои исследования в виде примерного меню, составленного на основе пожеланий обучающихся и с учетом требований САНПИН, а также памятки – рекомендации для родителей при организации питания школьников дома. Задачи: -Изучить литературный материал с позиции поставленной цели. -Изучить необходимый справочный материал и рекомендательную литературу по теме. -Связать прочитанный материал с социальным опытом и жизненными наблюдениями обучающихся. -Провести анкетирование обучающихся 4 и 6-х  классов по проблеме питания. -Провести анализ набранного материала, систематизировать его. -Разработать меню и памятки для родителей. </vt:lpstr>
      <vt:lpstr>      «Забота о здоровье- это важнейший труд воспитателя. От жизнерадостности, бодрости детей зависит их духовная жизнь, мировоззрение, умственное развитие, прочность знаний и вера в свои силы». В.А.Сухомлинский. Прославленный советский педагог</vt:lpstr>
      <vt:lpstr>План работы нашего проекта: Постановка проблемы. Обозначение целей, задач проекта. Первичный сбор информации по теме. Проведение консультации с родителями по работе над проектом. Проведение анкетирования обучающихся 4 и 6-х  классов   </vt:lpstr>
      <vt:lpstr>Цель работы: -узнать, знакомы ли обучающиеся с правилами здорового питания, которое является залогом здоровой и успешной жизни человека. -сформировать правильное отношение к своему здоровью через понятие здорового питания.  Для этого мы провели опрос среди обучающихся 4-го и 6-го  классов  нашей школы.</vt:lpstr>
      <vt:lpstr>Презентация PowerPoint</vt:lpstr>
      <vt:lpstr>3.Ешь ли ты на обед горячий суп? -да -нет 4.Сколько раз в день ты ешь? а)завтрак домашний       07.00-07.30 школьный завтрак       10.00-10.30 обед                               13.30-14.00 полдник                        16.00-16.30 ужин                             19.00-20.00 б)школьный завтрак   10.00-10.30 обед                              13.30-14.00 ужин                             20.30-21.00 5.Какое твоё любимое блюдо? На завтрак   -----------  на обед   --------------- 6.Какой твой любимый фрукт? _______________ 7.Что влияет на сохранение здоровья? Выбери несколько высказываний: -регулярные занятия физкультурой и спортом -соблюдение режима дня -лечиться у врача -правильно питаться -высыпаться -пить чистую воду, а не газировку, сок,  компот                  </vt:lpstr>
      <vt:lpstr>        По мнению диетологов наиболее важным значением является завтрак, который обязательно должен быть полноценным. К сожалению, многие обучающиеся убегают в школу , схватив на ходу бутерброд, булочку или, что еще хуже, какую- нибудь сладость, а родители не придают этому большого значения, надеясь на школьный завтрак. Это грубое нарушение режима, и оно сказывается не только на состоянии здоровья ребенка, но и снижает его работоспособность, затрудняет усвоение материала  в школе. Завтрак обучающегося должен быть полноценным и обязательно содержать горячее блюдо.</vt:lpstr>
      <vt:lpstr>   Лакомство не может быть основным блюдом. По мнению специалистов десерт лучше употребить на полдник. Пища должна быть разнообразной и сбалансированной по белкам, жирам, углеводам, витаминам и минеральным веществам. Иначе – полнота, нарушение развития мозга, костей, мышц, других органов, нарушение иммунитета, трудности в обучении.        </vt:lpstr>
      <vt:lpstr>                 Холодный умеренный климат, в котором мы живём, требует горячей мясной объёмной пищи. Жидкая горячая пища – праздник для желудка, ведь регулярная перегрузка желудка тяжелой сухой пищей  вызовет преждевременные болезни желудочно кишечного тракта.                  Древняя китайская мудрость гласит:  «Чаша супа в день и доктор никогда не приблизится к твоему дому!»          </vt:lpstr>
      <vt:lpstr>        Количество приемов пищи должно быть не менее 4-5 раз в день, перерывы между приемами пищи 3-3,5 часа, последний прием пищи должен быть не позднее, чем за 2 часа до сна. Обучающиеся, которые занимаются спортом, должны есть 5-6 раз в день. Перед сном хорошо сном хорошо выпить стакан кефира или молока. Правильное питание напрямую связано  с результатами учёбы. Питание обучающихся имеет свои способности, так как в  школьный период происходит мощный рост организма обучающегося.                            « Какова еда и питье- таково  и  житьё! </vt:lpstr>
      <vt:lpstr>Презентация PowerPoint</vt:lpstr>
      <vt:lpstr>Путешествие в мир правильного питания</vt:lpstr>
      <vt:lpstr>Здоровое питание – это питание сбалансированное. Модель правильного питания имеет вид пирамиды.</vt:lpstr>
      <vt:lpstr>                    Первый уровень пищевой пирамиды-                                        ЗЕРНОВОЙ. Это крупы(гречка, овсянка, неочищенный рис), которые содержат много витаминов А и Е, макароны из твёрддых сортов  пшеницы, хлеб.    Следующий уровень пирамиды создают                                      овощи и фрукты Источником витамина С являются плоды  шиповника,  листовая зелень, красный перец, цитрусовые, квашенная капуста.  </vt:lpstr>
      <vt:lpstr>Далее, следует уровень белковых продуктов. В него входят  такие продукты, сыры, яйца. А вот сосиски, сардельки, варённые колбасы нужно есть с большой  осторожностью, так как жира вних больше, чем самого мяса.  На самом верху пирамиды находится уровень                   жиросодержащих продуктов. Это орехи, животные и растительные жиры, сладости, которые нужно употреблять  в умеренном количестве.  </vt:lpstr>
      <vt:lpstr>                                          Белки Это материал для строительства клеток. Белки- элементы, служащие основой многих тканей нашего организма, не даром их называют «кирпичиками» тела. Они нужны, чтобы мы росли, развивались, чтобы были работоспособными, не поддавались болезням и могли сопротивляться им.                            А ещё белки – это пища для мозга.                                                                                 Чтобы вырасти ты мог,                                                                                 В пище должен быть белок,                                                                                  Он в яйце, конечно, есть,                                                                                  В твороге его не счесть,                                                                                  В молоке и мясе тоже,                                                                                 Здесь белок тебе поможет.</vt:lpstr>
      <vt:lpstr>Углеводы Составляют большую часть рациона питания и являются основным поставщиком энергии для организма. Углеводы поступают в организм с продуктами растительного происхождения- картофель, мука, крупа, овощи, фрукты, ягоды. Все- все крупы- Удивительная группа! Нам в тепло и непогоду Поставляют углеводы, Нам клетчатку посылают И энергией питают.</vt:lpstr>
      <vt:lpstr>                                                       Жиры Это продовольственные и топливные склады, но прежде всего , жиры строительный материал для мозга и нервной системы. Они способствуют выработке иммунитета. Жиры откладываются про запас, который используется при недостатке пищи в затратах энергии. Содержатся жиры в масле, орехах, сметане.  Жир, что в пище мы едим,  Очень нам необходим: Сохранит температуру, Повлияет на фигуру, Защитит от холодов,  Шубой нам служить готов.</vt:lpstr>
      <vt:lpstr>                                         Минеральные соли                                            Микроэлементы: Железо- входит в состав гемоглобина Калий- выводит воду Натрий- задерживает воду Кальций- участвует фосфорообразовании костей и зубной ткани.                                                         Макроэлементы: Йод- регулирует работу поджелудочной железы Фтор- участвует в построении костей Магний- участвует в синтезе белка.                                                 Витамины  В переводе это слово означает «носители жизни»   Без витаминов жить нельзя! Они – надёжные друзья!       </vt:lpstr>
      <vt:lpstr>                                                       Вода Вода не является продуктом питания, тем не менее составляет до 60%от общей массы человеческого организма. Индивидуальная норма воды-40мл на 1 кг веса человека. Обучающемуся ежедневно нужно потреблять до 1,5 л воды. Из общего количества потребляемой жидкости на долю чистой воды приходится 1 л, она поступает с питьевой водой и напитками, остальное количество поступает с пищей и образуется в самом организме.  Для здоровья хороша Очень чистая вода. Далеко ходить не надо, Ведь она с тобою рядом!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Vet</cp:lastModifiedBy>
  <cp:revision>170</cp:revision>
  <dcterms:created xsi:type="dcterms:W3CDTF">2017-01-31T11:19:42Z</dcterms:created>
  <dcterms:modified xsi:type="dcterms:W3CDTF">2019-04-25T15:10:55Z</dcterms:modified>
</cp:coreProperties>
</file>